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aleway"/>
      <p:regular r:id="rId22"/>
      <p:bold r:id="rId23"/>
      <p:italic r:id="rId24"/>
      <p:boldItalic r:id="rId25"/>
    </p:embeddedFont>
    <p:embeddedFont>
      <p:font typeface="Roboto"/>
      <p:regular r:id="rId26"/>
      <p:bold r:id="rId27"/>
      <p:italic r:id="rId28"/>
      <p:boldItalic r:id="rId29"/>
    </p:embeddedFont>
    <p:embeddedFont>
      <p:font typeface="La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regular.fntdata"/><Relationship Id="rId21" Type="http://schemas.openxmlformats.org/officeDocument/2006/relationships/slide" Target="slides/slide16.xml"/><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regular.fntdata"/><Relationship Id="rId25" Type="http://schemas.openxmlformats.org/officeDocument/2006/relationships/font" Target="fonts/Raleway-boldItalic.fntdata"/><Relationship Id="rId28" Type="http://schemas.openxmlformats.org/officeDocument/2006/relationships/font" Target="fonts/Roboto-italic.fntdata"/><Relationship Id="rId27" Type="http://schemas.openxmlformats.org/officeDocument/2006/relationships/font" Target="fonts/Robo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bold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fntdata"/><Relationship Id="rId30" Type="http://schemas.openxmlformats.org/officeDocument/2006/relationships/font" Target="fonts/Lato-regular.fntdata"/><Relationship Id="rId11" Type="http://schemas.openxmlformats.org/officeDocument/2006/relationships/slide" Target="slides/slide6.xml"/><Relationship Id="rId33" Type="http://schemas.openxmlformats.org/officeDocument/2006/relationships/font" Target="fonts/Lato-boldItalic.fntdata"/><Relationship Id="rId10" Type="http://schemas.openxmlformats.org/officeDocument/2006/relationships/slide" Target="slides/slide5.xml"/><Relationship Id="rId32"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dabe68cc73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dabe68cc73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d9369ee227_0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d9369ee227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c6f73a04f_0_2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c6f73a04f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c6f73a04f_0_3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c6f73a04f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c6f73a04f_0_4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c6f73a04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c6f73a04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c6f73a04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d9369ee227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d9369ee227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c6f73a04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c6f73a04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c6f73a04f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c6f73a04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d9369ee227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d9369ee227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d9369ee227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d9369ee227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d9369ee227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d9369ee227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dabe68cc73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dabe68cc73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dabe68cc73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dabe68cc73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d9369ee227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d9369ee227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2477724" y="415650"/>
            <a:ext cx="6244200" cy="0"/>
          </a:xfrm>
          <a:prstGeom prst="straightConnector1">
            <a:avLst/>
          </a:prstGeom>
          <a:noFill/>
          <a:ln cap="flat" cmpd="sng" w="38100">
            <a:solidFill>
              <a:schemeClr val="lt1"/>
            </a:solidFill>
            <a:prstDash val="solid"/>
            <a:round/>
            <a:headEnd len="sm" w="sm" type="none"/>
            <a:tailEnd len="sm" w="sm" type="none"/>
          </a:ln>
        </p:spPr>
      </p:cxnSp>
      <p:cxnSp>
        <p:nvCxnSpPr>
          <p:cNvPr id="11" name="Google Shape;11;p2"/>
          <p:cNvCxnSpPr/>
          <p:nvPr/>
        </p:nvCxnSpPr>
        <p:spPr>
          <a:xfrm>
            <a:off x="2477724" y="4740000"/>
            <a:ext cx="6244200" cy="0"/>
          </a:xfrm>
          <a:prstGeom prst="straightConnector1">
            <a:avLst/>
          </a:prstGeom>
          <a:noFill/>
          <a:ln cap="flat" cmpd="sng" w="19050">
            <a:solidFill>
              <a:schemeClr val="lt1"/>
            </a:solidFill>
            <a:prstDash val="solid"/>
            <a:round/>
            <a:headEnd len="sm" w="sm" type="none"/>
            <a:tailEnd len="sm" w="sm" type="none"/>
          </a:ln>
        </p:spPr>
      </p:cxnSp>
      <p:cxnSp>
        <p:nvCxnSpPr>
          <p:cNvPr id="12" name="Google Shape;12;p2"/>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13" name="Google Shape;13;p2"/>
          <p:cNvSpPr txBox="1"/>
          <p:nvPr>
            <p:ph type="ctrTitle"/>
          </p:nvPr>
        </p:nvSpPr>
        <p:spPr>
          <a:xfrm>
            <a:off x="2371725" y="630225"/>
            <a:ext cx="6331500" cy="15420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4" name="Google Shape;14;p2"/>
          <p:cNvSpPr txBox="1"/>
          <p:nvPr>
            <p:ph idx="1" type="subTitle"/>
          </p:nvPr>
        </p:nvSpPr>
        <p:spPr>
          <a:xfrm>
            <a:off x="2390267" y="3238450"/>
            <a:ext cx="6331500" cy="1241700"/>
          </a:xfrm>
          <a:prstGeom prst="rect">
            <a:avLst/>
          </a:prstGeom>
        </p:spPr>
        <p:txBody>
          <a:bodyPr anchorCtr="0" anchor="b" bIns="91425" lIns="91425" spcFirstLastPara="1" rIns="91425" wrap="square" tIns="91425">
            <a:norm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5" name="Google Shape;15;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60" name="Shape 60"/>
        <p:cNvGrpSpPr/>
        <p:nvPr/>
      </p:nvGrpSpPr>
      <p:grpSpPr>
        <a:xfrm>
          <a:off x="0" y="0"/>
          <a:ext cx="0" cy="0"/>
          <a:chOff x="0" y="0"/>
          <a:chExt cx="0" cy="0"/>
        </a:xfrm>
      </p:grpSpPr>
      <p:cxnSp>
        <p:nvCxnSpPr>
          <p:cNvPr id="61" name="Google Shape;61;p11"/>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62" name="Google Shape;62;p11"/>
          <p:cNvCxnSpPr/>
          <p:nvPr/>
        </p:nvCxnSpPr>
        <p:spPr>
          <a:xfrm>
            <a:off x="425200" y="415650"/>
            <a:ext cx="8296800" cy="0"/>
          </a:xfrm>
          <a:prstGeom prst="straightConnector1">
            <a:avLst/>
          </a:prstGeom>
          <a:noFill/>
          <a:ln cap="flat" cmpd="sng" w="38100">
            <a:solidFill>
              <a:schemeClr val="dk2"/>
            </a:solidFill>
            <a:prstDash val="solid"/>
            <a:round/>
            <a:headEnd len="sm" w="sm" type="none"/>
            <a:tailEnd len="sm" w="sm" type="none"/>
          </a:ln>
        </p:spPr>
      </p:cxnSp>
      <p:sp>
        <p:nvSpPr>
          <p:cNvPr id="63" name="Google Shape;63;p11"/>
          <p:cNvSpPr txBox="1"/>
          <p:nvPr>
            <p:ph hasCustomPrompt="1" type="title"/>
          </p:nvPr>
        </p:nvSpPr>
        <p:spPr>
          <a:xfrm>
            <a:off x="853950" y="1304850"/>
            <a:ext cx="74361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1pPr>
            <a:lvl2pPr lvl="1"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2pPr>
            <a:lvl3pPr lvl="2"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3pPr>
            <a:lvl4pPr lvl="3"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4pPr>
            <a:lvl5pPr lvl="4"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5pPr>
            <a:lvl6pPr lvl="5"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6pPr>
            <a:lvl7pPr lvl="6"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7pPr>
            <a:lvl8pPr lvl="7"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8pPr>
            <a:lvl9pPr lvl="8" algn="ctr">
              <a:spcBef>
                <a:spcPts val="0"/>
              </a:spcBef>
              <a:spcAft>
                <a:spcPts val="0"/>
              </a:spcAft>
              <a:buClr>
                <a:schemeClr val="dk1"/>
              </a:buClr>
              <a:buSzPts val="9600"/>
              <a:buFont typeface="Lato"/>
              <a:buNone/>
              <a:defRPr sz="9600">
                <a:solidFill>
                  <a:schemeClr val="dk1"/>
                </a:solidFill>
                <a:latin typeface="Lato"/>
                <a:ea typeface="Lato"/>
                <a:cs typeface="Lato"/>
                <a:sym typeface="Lato"/>
              </a:defRPr>
            </a:lvl9pPr>
          </a:lstStyle>
          <a:p>
            <a:r>
              <a:t>xx%</a:t>
            </a:r>
          </a:p>
        </p:txBody>
      </p:sp>
      <p:sp>
        <p:nvSpPr>
          <p:cNvPr id="64" name="Google Shape;64;p11"/>
          <p:cNvSpPr txBox="1"/>
          <p:nvPr>
            <p:ph idx="1" type="body"/>
          </p:nvPr>
        </p:nvSpPr>
        <p:spPr>
          <a:xfrm>
            <a:off x="853950" y="2919450"/>
            <a:ext cx="74361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5" name="Google Shape;65;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6" name="Shape 66"/>
        <p:cNvGrpSpPr/>
        <p:nvPr/>
      </p:nvGrpSpPr>
      <p:grpSpPr>
        <a:xfrm>
          <a:off x="0" y="0"/>
          <a:ext cx="0" cy="0"/>
          <a:chOff x="0" y="0"/>
          <a:chExt cx="0" cy="0"/>
        </a:xfrm>
      </p:grpSpPr>
      <p:sp>
        <p:nvSpPr>
          <p:cNvPr id="67" name="Google Shape;67;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6" name="Shape 16"/>
        <p:cNvGrpSpPr/>
        <p:nvPr/>
      </p:nvGrpSpPr>
      <p:grpSpPr>
        <a:xfrm>
          <a:off x="0" y="0"/>
          <a:ext cx="0" cy="0"/>
          <a:chOff x="0" y="0"/>
          <a:chExt cx="0" cy="0"/>
        </a:xfrm>
      </p:grpSpPr>
      <p:cxnSp>
        <p:nvCxnSpPr>
          <p:cNvPr id="17" name="Google Shape;17;p3"/>
          <p:cNvCxnSpPr/>
          <p:nvPr/>
        </p:nvCxnSpPr>
        <p:spPr>
          <a:xfrm>
            <a:off x="425200" y="415650"/>
            <a:ext cx="8296800" cy="0"/>
          </a:xfrm>
          <a:prstGeom prst="straightConnector1">
            <a:avLst/>
          </a:prstGeom>
          <a:noFill/>
          <a:ln cap="flat" cmpd="sng" w="38100">
            <a:solidFill>
              <a:schemeClr val="lt1"/>
            </a:solidFill>
            <a:prstDash val="solid"/>
            <a:round/>
            <a:headEnd len="sm" w="sm" type="none"/>
            <a:tailEnd len="sm" w="sm" type="none"/>
          </a:ln>
        </p:spPr>
      </p:cxnSp>
      <p:cxnSp>
        <p:nvCxnSpPr>
          <p:cNvPr id="18" name="Google Shape;18;p3"/>
          <p:cNvCxnSpPr/>
          <p:nvPr/>
        </p:nvCxnSpPr>
        <p:spPr>
          <a:xfrm>
            <a:off x="425200" y="4740000"/>
            <a:ext cx="8296800" cy="0"/>
          </a:xfrm>
          <a:prstGeom prst="straightConnector1">
            <a:avLst/>
          </a:prstGeom>
          <a:noFill/>
          <a:ln cap="flat" cmpd="sng" w="19050">
            <a:solidFill>
              <a:schemeClr val="lt1"/>
            </a:solidFill>
            <a:prstDash val="solid"/>
            <a:round/>
            <a:headEnd len="sm" w="sm" type="none"/>
            <a:tailEnd len="sm" w="sm" type="none"/>
          </a:ln>
        </p:spPr>
      </p:cxnSp>
      <p:sp>
        <p:nvSpPr>
          <p:cNvPr id="19" name="Google Shape;19;p3"/>
          <p:cNvSpPr txBox="1"/>
          <p:nvPr>
            <p:ph type="title"/>
          </p:nvPr>
        </p:nvSpPr>
        <p:spPr>
          <a:xfrm>
            <a:off x="406425" y="1806825"/>
            <a:ext cx="8296800" cy="15420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lt1"/>
              </a:buClr>
              <a:buSzPts val="4800"/>
              <a:buNone/>
              <a:defRPr sz="4800">
                <a:solidFill>
                  <a:schemeClr val="lt1"/>
                </a:solidFill>
              </a:defRPr>
            </a:lvl1pPr>
            <a:lvl2pPr lvl="1" algn="ctr">
              <a:spcBef>
                <a:spcPts val="0"/>
              </a:spcBef>
              <a:spcAft>
                <a:spcPts val="0"/>
              </a:spcAft>
              <a:buClr>
                <a:schemeClr val="lt1"/>
              </a:buClr>
              <a:buSzPts val="4800"/>
              <a:buNone/>
              <a:defRPr sz="4800">
                <a:solidFill>
                  <a:schemeClr val="lt1"/>
                </a:solidFill>
              </a:defRPr>
            </a:lvl2pPr>
            <a:lvl3pPr lvl="2" algn="ctr">
              <a:spcBef>
                <a:spcPts val="0"/>
              </a:spcBef>
              <a:spcAft>
                <a:spcPts val="0"/>
              </a:spcAft>
              <a:buClr>
                <a:schemeClr val="lt1"/>
              </a:buClr>
              <a:buSzPts val="4800"/>
              <a:buNone/>
              <a:defRPr sz="4800">
                <a:solidFill>
                  <a:schemeClr val="lt1"/>
                </a:solidFill>
              </a:defRPr>
            </a:lvl3pPr>
            <a:lvl4pPr lvl="3" algn="ctr">
              <a:spcBef>
                <a:spcPts val="0"/>
              </a:spcBef>
              <a:spcAft>
                <a:spcPts val="0"/>
              </a:spcAft>
              <a:buClr>
                <a:schemeClr val="lt1"/>
              </a:buClr>
              <a:buSzPts val="4800"/>
              <a:buNone/>
              <a:defRPr sz="4800">
                <a:solidFill>
                  <a:schemeClr val="lt1"/>
                </a:solidFill>
              </a:defRPr>
            </a:lvl4pPr>
            <a:lvl5pPr lvl="4" algn="ctr">
              <a:spcBef>
                <a:spcPts val="0"/>
              </a:spcBef>
              <a:spcAft>
                <a:spcPts val="0"/>
              </a:spcAft>
              <a:buClr>
                <a:schemeClr val="lt1"/>
              </a:buClr>
              <a:buSzPts val="4800"/>
              <a:buNone/>
              <a:defRPr sz="4800">
                <a:solidFill>
                  <a:schemeClr val="lt1"/>
                </a:solidFill>
              </a:defRPr>
            </a:lvl5pPr>
            <a:lvl6pPr lvl="5" algn="ctr">
              <a:spcBef>
                <a:spcPts val="0"/>
              </a:spcBef>
              <a:spcAft>
                <a:spcPts val="0"/>
              </a:spcAft>
              <a:buClr>
                <a:schemeClr val="lt1"/>
              </a:buClr>
              <a:buSzPts val="4800"/>
              <a:buNone/>
              <a:defRPr sz="4800">
                <a:solidFill>
                  <a:schemeClr val="lt1"/>
                </a:solidFill>
              </a:defRPr>
            </a:lvl6pPr>
            <a:lvl7pPr lvl="6" algn="ctr">
              <a:spcBef>
                <a:spcPts val="0"/>
              </a:spcBef>
              <a:spcAft>
                <a:spcPts val="0"/>
              </a:spcAft>
              <a:buClr>
                <a:schemeClr val="lt1"/>
              </a:buClr>
              <a:buSzPts val="4800"/>
              <a:buNone/>
              <a:defRPr sz="4800">
                <a:solidFill>
                  <a:schemeClr val="lt1"/>
                </a:solidFill>
              </a:defRPr>
            </a:lvl7pPr>
            <a:lvl8pPr lvl="7" algn="ctr">
              <a:spcBef>
                <a:spcPts val="0"/>
              </a:spcBef>
              <a:spcAft>
                <a:spcPts val="0"/>
              </a:spcAft>
              <a:buClr>
                <a:schemeClr val="lt1"/>
              </a:buClr>
              <a:buSzPts val="4800"/>
              <a:buNone/>
              <a:defRPr sz="4800">
                <a:solidFill>
                  <a:schemeClr val="lt1"/>
                </a:solidFill>
              </a:defRPr>
            </a:lvl8pPr>
            <a:lvl9pPr lvl="8" algn="ctr">
              <a:spcBef>
                <a:spcPts val="0"/>
              </a:spcBef>
              <a:spcAft>
                <a:spcPts val="0"/>
              </a:spcAft>
              <a:buClr>
                <a:schemeClr val="lt1"/>
              </a:buClr>
              <a:buSzPts val="4800"/>
              <a:buNone/>
              <a:defRPr sz="4800">
                <a:solidFill>
                  <a:schemeClr val="lt1"/>
                </a:solidFill>
              </a:defRPr>
            </a:lvl9pPr>
          </a:lstStyle>
          <a:p/>
        </p:txBody>
      </p:sp>
      <p:sp>
        <p:nvSpPr>
          <p:cNvPr id="20" name="Google Shape;20;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1" name="Shape 21"/>
        <p:cNvGrpSpPr/>
        <p:nvPr/>
      </p:nvGrpSpPr>
      <p:grpSpPr>
        <a:xfrm>
          <a:off x="0" y="0"/>
          <a:ext cx="0" cy="0"/>
          <a:chOff x="0" y="0"/>
          <a:chExt cx="0" cy="0"/>
        </a:xfrm>
      </p:grpSpPr>
      <p:cxnSp>
        <p:nvCxnSpPr>
          <p:cNvPr id="22" name="Google Shape;22;p4"/>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23" name="Google Shape;23;p4"/>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24" name="Google Shape;24;p4"/>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25" name="Google Shape;25;p4"/>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6" name="Google Shape;26;p4"/>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7" name="Google Shape;27;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cxnSp>
        <p:nvCxnSpPr>
          <p:cNvPr id="29" name="Google Shape;29;p5"/>
          <p:cNvCxnSpPr/>
          <p:nvPr/>
        </p:nvCxnSpPr>
        <p:spPr>
          <a:xfrm>
            <a:off x="2477724" y="415650"/>
            <a:ext cx="6244200" cy="0"/>
          </a:xfrm>
          <a:prstGeom prst="straightConnector1">
            <a:avLst/>
          </a:prstGeom>
          <a:noFill/>
          <a:ln cap="flat" cmpd="sng" w="38100">
            <a:solidFill>
              <a:schemeClr val="dk2"/>
            </a:solidFill>
            <a:prstDash val="solid"/>
            <a:round/>
            <a:headEnd len="sm" w="sm" type="none"/>
            <a:tailEnd len="sm" w="sm" type="none"/>
          </a:ln>
        </p:spPr>
      </p:cxnSp>
      <p:cxnSp>
        <p:nvCxnSpPr>
          <p:cNvPr id="30" name="Google Shape;30;p5"/>
          <p:cNvCxnSpPr/>
          <p:nvPr/>
        </p:nvCxnSpPr>
        <p:spPr>
          <a:xfrm>
            <a:off x="2477724" y="4740000"/>
            <a:ext cx="6244200" cy="0"/>
          </a:xfrm>
          <a:prstGeom prst="straightConnector1">
            <a:avLst/>
          </a:prstGeom>
          <a:noFill/>
          <a:ln cap="flat" cmpd="sng" w="19050">
            <a:solidFill>
              <a:schemeClr val="dk2"/>
            </a:solidFill>
            <a:prstDash val="solid"/>
            <a:round/>
            <a:headEnd len="sm" w="sm" type="none"/>
            <a:tailEnd len="sm" w="sm" type="none"/>
          </a:ln>
        </p:spPr>
      </p:cxnSp>
      <p:cxnSp>
        <p:nvCxnSpPr>
          <p:cNvPr id="31" name="Google Shape;31;p5"/>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32" name="Google Shape;32;p5"/>
          <p:cNvSpPr txBox="1"/>
          <p:nvPr>
            <p:ph type="title"/>
          </p:nvPr>
        </p:nvSpPr>
        <p:spPr>
          <a:xfrm>
            <a:off x="2400250" y="575950"/>
            <a:ext cx="6321600" cy="6354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3" name="Google Shape;33;p5"/>
          <p:cNvSpPr txBox="1"/>
          <p:nvPr>
            <p:ph idx="1" type="body"/>
          </p:nvPr>
        </p:nvSpPr>
        <p:spPr>
          <a:xfrm>
            <a:off x="2400303"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2" type="body"/>
          </p:nvPr>
        </p:nvSpPr>
        <p:spPr>
          <a:xfrm>
            <a:off x="5650572" y="1602675"/>
            <a:ext cx="3071400" cy="3002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5" name="Google Shape;35;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6" name="Shape 36"/>
        <p:cNvGrpSpPr/>
        <p:nvPr/>
      </p:nvGrpSpPr>
      <p:grpSpPr>
        <a:xfrm>
          <a:off x="0" y="0"/>
          <a:ext cx="0" cy="0"/>
          <a:chOff x="0" y="0"/>
          <a:chExt cx="0" cy="0"/>
        </a:xfrm>
      </p:grpSpPr>
      <p:sp>
        <p:nvSpPr>
          <p:cNvPr id="37" name="Google Shape;37;p6"/>
          <p:cNvSpPr txBox="1"/>
          <p:nvPr>
            <p:ph type="title"/>
          </p:nvPr>
        </p:nvSpPr>
        <p:spPr>
          <a:xfrm>
            <a:off x="303300" y="411575"/>
            <a:ext cx="8520600" cy="6396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8" name="Google Shape;38;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9" name="Shape 39"/>
        <p:cNvGrpSpPr/>
        <p:nvPr/>
      </p:nvGrpSpPr>
      <p:grpSpPr>
        <a:xfrm>
          <a:off x="0" y="0"/>
          <a:ext cx="0" cy="0"/>
          <a:chOff x="0" y="0"/>
          <a:chExt cx="0" cy="0"/>
        </a:xfrm>
      </p:grpSpPr>
      <p:cxnSp>
        <p:nvCxnSpPr>
          <p:cNvPr id="40" name="Google Shape;40;p7"/>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7"/>
          <p:cNvSpPr txBox="1"/>
          <p:nvPr>
            <p:ph type="title"/>
          </p:nvPr>
        </p:nvSpPr>
        <p:spPr>
          <a:xfrm>
            <a:off x="319500" y="936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2" name="Google Shape;42;p7"/>
          <p:cNvSpPr txBox="1"/>
          <p:nvPr>
            <p:ph idx="1" type="body"/>
          </p:nvPr>
        </p:nvSpPr>
        <p:spPr>
          <a:xfrm>
            <a:off x="319500" y="1846804"/>
            <a:ext cx="2808000" cy="28062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3" name="Google Shape;43;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4" name="Shape 44"/>
        <p:cNvGrpSpPr/>
        <p:nvPr/>
      </p:nvGrpSpPr>
      <p:grpSpPr>
        <a:xfrm>
          <a:off x="0" y="0"/>
          <a:ext cx="0" cy="0"/>
          <a:chOff x="0" y="0"/>
          <a:chExt cx="0" cy="0"/>
        </a:xfrm>
      </p:grpSpPr>
      <p:cxnSp>
        <p:nvCxnSpPr>
          <p:cNvPr id="45" name="Google Shape;45;p8"/>
          <p:cNvCxnSpPr/>
          <p:nvPr/>
        </p:nvCxnSpPr>
        <p:spPr>
          <a:xfrm>
            <a:off x="425198" y="415650"/>
            <a:ext cx="183300" cy="0"/>
          </a:xfrm>
          <a:prstGeom prst="straightConnector1">
            <a:avLst/>
          </a:prstGeom>
          <a:noFill/>
          <a:ln cap="flat" cmpd="sng" w="19050">
            <a:solidFill>
              <a:schemeClr val="lt1"/>
            </a:solidFill>
            <a:prstDash val="solid"/>
            <a:round/>
            <a:headEnd len="sm" w="sm" type="none"/>
            <a:tailEnd len="sm" w="sm" type="none"/>
          </a:ln>
        </p:spPr>
      </p:cxnSp>
      <p:sp>
        <p:nvSpPr>
          <p:cNvPr id="46" name="Google Shape;46;p8"/>
          <p:cNvSpPr txBox="1"/>
          <p:nvPr>
            <p:ph type="title"/>
          </p:nvPr>
        </p:nvSpPr>
        <p:spPr>
          <a:xfrm>
            <a:off x="283103" y="712141"/>
            <a:ext cx="6244200" cy="38355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47" name="Google Shape;47;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8" name="Shape 48"/>
        <p:cNvGrpSpPr/>
        <p:nvPr/>
      </p:nvGrpSpPr>
      <p:grpSpPr>
        <a:xfrm>
          <a:off x="0" y="0"/>
          <a:ext cx="0" cy="0"/>
          <a:chOff x="0" y="0"/>
          <a:chExt cx="0" cy="0"/>
        </a:xfrm>
      </p:grpSpPr>
      <p:sp>
        <p:nvSpPr>
          <p:cNvPr id="49" name="Google Shape;49;p9"/>
          <p:cNvSpPr/>
          <p:nvPr/>
        </p:nvSpPr>
        <p:spPr>
          <a:xfrm>
            <a:off x="4572000" y="12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0" name="Google Shape;50;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51" name="Google Shape;51;p9"/>
          <p:cNvSpPr txBox="1"/>
          <p:nvPr>
            <p:ph type="title"/>
          </p:nvPr>
        </p:nvSpPr>
        <p:spPr>
          <a:xfrm>
            <a:off x="265500" y="1397350"/>
            <a:ext cx="4045200" cy="13182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dk1"/>
              </a:buClr>
              <a:buSzPts val="3600"/>
              <a:buNone/>
              <a:defRPr sz="3600">
                <a:solidFill>
                  <a:schemeClr val="dk1"/>
                </a:solidFill>
              </a:defRPr>
            </a:lvl1pPr>
            <a:lvl2pPr lvl="1" algn="ctr">
              <a:spcBef>
                <a:spcPts val="0"/>
              </a:spcBef>
              <a:spcAft>
                <a:spcPts val="0"/>
              </a:spcAft>
              <a:buClr>
                <a:schemeClr val="dk1"/>
              </a:buClr>
              <a:buSzPts val="3600"/>
              <a:buNone/>
              <a:defRPr sz="3600">
                <a:solidFill>
                  <a:schemeClr val="dk1"/>
                </a:solidFill>
              </a:defRPr>
            </a:lvl2pPr>
            <a:lvl3pPr lvl="2" algn="ctr">
              <a:spcBef>
                <a:spcPts val="0"/>
              </a:spcBef>
              <a:spcAft>
                <a:spcPts val="0"/>
              </a:spcAft>
              <a:buClr>
                <a:schemeClr val="dk1"/>
              </a:buClr>
              <a:buSzPts val="3600"/>
              <a:buNone/>
              <a:defRPr sz="3600">
                <a:solidFill>
                  <a:schemeClr val="dk1"/>
                </a:solidFill>
              </a:defRPr>
            </a:lvl3pPr>
            <a:lvl4pPr lvl="3" algn="ctr">
              <a:spcBef>
                <a:spcPts val="0"/>
              </a:spcBef>
              <a:spcAft>
                <a:spcPts val="0"/>
              </a:spcAft>
              <a:buClr>
                <a:schemeClr val="dk1"/>
              </a:buClr>
              <a:buSzPts val="3600"/>
              <a:buNone/>
              <a:defRPr sz="3600">
                <a:solidFill>
                  <a:schemeClr val="dk1"/>
                </a:solidFill>
              </a:defRPr>
            </a:lvl4pPr>
            <a:lvl5pPr lvl="4" algn="ctr">
              <a:spcBef>
                <a:spcPts val="0"/>
              </a:spcBef>
              <a:spcAft>
                <a:spcPts val="0"/>
              </a:spcAft>
              <a:buClr>
                <a:schemeClr val="dk1"/>
              </a:buClr>
              <a:buSzPts val="3600"/>
              <a:buNone/>
              <a:defRPr sz="3600">
                <a:solidFill>
                  <a:schemeClr val="dk1"/>
                </a:solidFill>
              </a:defRPr>
            </a:lvl5pPr>
            <a:lvl6pPr lvl="5" algn="ctr">
              <a:spcBef>
                <a:spcPts val="0"/>
              </a:spcBef>
              <a:spcAft>
                <a:spcPts val="0"/>
              </a:spcAft>
              <a:buClr>
                <a:schemeClr val="dk1"/>
              </a:buClr>
              <a:buSzPts val="3600"/>
              <a:buNone/>
              <a:defRPr sz="3600">
                <a:solidFill>
                  <a:schemeClr val="dk1"/>
                </a:solidFill>
              </a:defRPr>
            </a:lvl6pPr>
            <a:lvl7pPr lvl="6" algn="ctr">
              <a:spcBef>
                <a:spcPts val="0"/>
              </a:spcBef>
              <a:spcAft>
                <a:spcPts val="0"/>
              </a:spcAft>
              <a:buClr>
                <a:schemeClr val="dk1"/>
              </a:buClr>
              <a:buSzPts val="3600"/>
              <a:buNone/>
              <a:defRPr sz="3600">
                <a:solidFill>
                  <a:schemeClr val="dk1"/>
                </a:solidFill>
              </a:defRPr>
            </a:lvl7pPr>
            <a:lvl8pPr lvl="7" algn="ctr">
              <a:spcBef>
                <a:spcPts val="0"/>
              </a:spcBef>
              <a:spcAft>
                <a:spcPts val="0"/>
              </a:spcAft>
              <a:buClr>
                <a:schemeClr val="dk1"/>
              </a:buClr>
              <a:buSzPts val="3600"/>
              <a:buNone/>
              <a:defRPr sz="3600">
                <a:solidFill>
                  <a:schemeClr val="dk1"/>
                </a:solidFill>
              </a:defRPr>
            </a:lvl8pPr>
            <a:lvl9pPr lvl="8" algn="ctr">
              <a:spcBef>
                <a:spcPts val="0"/>
              </a:spcBef>
              <a:spcAft>
                <a:spcPts val="0"/>
              </a:spcAft>
              <a:buClr>
                <a:schemeClr val="dk1"/>
              </a:buClr>
              <a:buSzPts val="3600"/>
              <a:buNone/>
              <a:defRPr sz="3600">
                <a:solidFill>
                  <a:schemeClr val="dk1"/>
                </a:solidFill>
              </a:defRPr>
            </a:lvl9pPr>
          </a:lstStyle>
          <a:p/>
        </p:txBody>
      </p:sp>
      <p:sp>
        <p:nvSpPr>
          <p:cNvPr id="52" name="Google Shape;52;p9"/>
          <p:cNvSpPr txBox="1"/>
          <p:nvPr>
            <p:ph idx="1" type="subTitle"/>
          </p:nvPr>
        </p:nvSpPr>
        <p:spPr>
          <a:xfrm>
            <a:off x="265500" y="273537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3" name="Google Shape;5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4" name="Google Shape;54;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5" name="Shape 55"/>
        <p:cNvGrpSpPr/>
        <p:nvPr/>
      </p:nvGrpSpPr>
      <p:grpSpPr>
        <a:xfrm>
          <a:off x="0" y="0"/>
          <a:ext cx="0" cy="0"/>
          <a:chOff x="0" y="0"/>
          <a:chExt cx="0" cy="0"/>
        </a:xfrm>
      </p:grpSpPr>
      <p:cxnSp>
        <p:nvCxnSpPr>
          <p:cNvPr id="56" name="Google Shape;56;p10"/>
          <p:cNvCxnSpPr/>
          <p:nvPr/>
        </p:nvCxnSpPr>
        <p:spPr>
          <a:xfrm>
            <a:off x="425200" y="4740000"/>
            <a:ext cx="8296800" cy="0"/>
          </a:xfrm>
          <a:prstGeom prst="straightConnector1">
            <a:avLst/>
          </a:prstGeom>
          <a:noFill/>
          <a:ln cap="flat" cmpd="sng" w="19050">
            <a:solidFill>
              <a:schemeClr val="dk2"/>
            </a:solidFill>
            <a:prstDash val="solid"/>
            <a:round/>
            <a:headEnd len="sm" w="sm" type="none"/>
            <a:tailEnd len="sm" w="sm" type="none"/>
          </a:ln>
        </p:spPr>
      </p:cxnSp>
      <p:cxnSp>
        <p:nvCxnSpPr>
          <p:cNvPr id="57" name="Google Shape;57;p10"/>
          <p:cNvCxnSpPr/>
          <p:nvPr/>
        </p:nvCxnSpPr>
        <p:spPr>
          <a:xfrm>
            <a:off x="425198" y="415650"/>
            <a:ext cx="183300" cy="0"/>
          </a:xfrm>
          <a:prstGeom prst="straightConnector1">
            <a:avLst/>
          </a:prstGeom>
          <a:noFill/>
          <a:ln cap="flat" cmpd="sng" w="19050">
            <a:solidFill>
              <a:schemeClr val="dk2"/>
            </a:solidFill>
            <a:prstDash val="solid"/>
            <a:round/>
            <a:headEnd len="sm" w="sm" type="none"/>
            <a:tailEnd len="sm" w="sm" type="none"/>
          </a:ln>
        </p:spPr>
      </p:cxnSp>
      <p:sp>
        <p:nvSpPr>
          <p:cNvPr id="58" name="Google Shape;58;p10"/>
          <p:cNvSpPr txBox="1"/>
          <p:nvPr>
            <p:ph idx="1" type="body"/>
          </p:nvPr>
        </p:nvSpPr>
        <p:spPr>
          <a:xfrm>
            <a:off x="328017" y="4226025"/>
            <a:ext cx="8388600" cy="3936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59" name="Google Shape;59;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wiss-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400250" y="575950"/>
            <a:ext cx="6321600" cy="635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1pPr>
            <a:lvl2pPr lvl="1">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2pPr>
            <a:lvl3pPr lvl="2">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3pPr>
            <a:lvl4pPr lvl="3">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4pPr>
            <a:lvl5pPr lvl="4">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5pPr>
            <a:lvl6pPr lvl="5">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6pPr>
            <a:lvl7pPr lvl="6">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7pPr>
            <a:lvl8pPr lvl="7">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8pPr>
            <a:lvl9pPr lvl="8">
              <a:spcBef>
                <a:spcPts val="0"/>
              </a:spcBef>
              <a:spcAft>
                <a:spcPts val="0"/>
              </a:spcAft>
              <a:buClr>
                <a:schemeClr val="dk2"/>
              </a:buClr>
              <a:buSzPts val="3000"/>
              <a:buFont typeface="Raleway"/>
              <a:buNone/>
              <a:defRPr b="1" sz="30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2410112" y="1595776"/>
            <a:ext cx="6321600" cy="3002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a:lnSpc>
                <a:spcPct val="115000"/>
              </a:lnSpc>
              <a:spcBef>
                <a:spcPts val="0"/>
              </a:spcBef>
              <a:spcAft>
                <a:spcPts val="0"/>
              </a:spcAft>
              <a:buClr>
                <a:schemeClr val="dk2"/>
              </a:buClr>
              <a:buSzPts val="1400"/>
              <a:buFont typeface="Lato"/>
              <a:buChar char="■"/>
              <a:defRPr>
                <a:solidFill>
                  <a:schemeClr val="dk2"/>
                </a:solidFill>
                <a:latin typeface="Lato"/>
                <a:ea typeface="Lato"/>
                <a:cs typeface="Lato"/>
                <a:sym typeface="Lato"/>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Lato"/>
                <a:ea typeface="Lato"/>
                <a:cs typeface="Lato"/>
                <a:sym typeface="Lato"/>
              </a:defRPr>
            </a:lvl1pPr>
            <a:lvl2pPr lvl="1" algn="r">
              <a:buNone/>
              <a:defRPr sz="1000">
                <a:solidFill>
                  <a:schemeClr val="dk2"/>
                </a:solidFill>
                <a:latin typeface="Lato"/>
                <a:ea typeface="Lato"/>
                <a:cs typeface="Lato"/>
                <a:sym typeface="Lato"/>
              </a:defRPr>
            </a:lvl2pPr>
            <a:lvl3pPr lvl="2" algn="r">
              <a:buNone/>
              <a:defRPr sz="1000">
                <a:solidFill>
                  <a:schemeClr val="dk2"/>
                </a:solidFill>
                <a:latin typeface="Lato"/>
                <a:ea typeface="Lato"/>
                <a:cs typeface="Lato"/>
                <a:sym typeface="Lato"/>
              </a:defRPr>
            </a:lvl3pPr>
            <a:lvl4pPr lvl="3" algn="r">
              <a:buNone/>
              <a:defRPr sz="1000">
                <a:solidFill>
                  <a:schemeClr val="dk2"/>
                </a:solidFill>
                <a:latin typeface="Lato"/>
                <a:ea typeface="Lato"/>
                <a:cs typeface="Lato"/>
                <a:sym typeface="Lato"/>
              </a:defRPr>
            </a:lvl4pPr>
            <a:lvl5pPr lvl="4" algn="r">
              <a:buNone/>
              <a:defRPr sz="1000">
                <a:solidFill>
                  <a:schemeClr val="dk2"/>
                </a:solidFill>
                <a:latin typeface="Lato"/>
                <a:ea typeface="Lato"/>
                <a:cs typeface="Lato"/>
                <a:sym typeface="Lato"/>
              </a:defRPr>
            </a:lvl5pPr>
            <a:lvl6pPr lvl="5" algn="r">
              <a:buNone/>
              <a:defRPr sz="1000">
                <a:solidFill>
                  <a:schemeClr val="dk2"/>
                </a:solidFill>
                <a:latin typeface="Lato"/>
                <a:ea typeface="Lato"/>
                <a:cs typeface="Lato"/>
                <a:sym typeface="Lato"/>
              </a:defRPr>
            </a:lvl6pPr>
            <a:lvl7pPr lvl="6" algn="r">
              <a:buNone/>
              <a:defRPr sz="1000">
                <a:solidFill>
                  <a:schemeClr val="dk2"/>
                </a:solidFill>
                <a:latin typeface="Lato"/>
                <a:ea typeface="Lato"/>
                <a:cs typeface="Lato"/>
                <a:sym typeface="Lato"/>
              </a:defRPr>
            </a:lvl7pPr>
            <a:lvl8pPr lvl="7" algn="r">
              <a:buNone/>
              <a:defRPr sz="1000">
                <a:solidFill>
                  <a:schemeClr val="dk2"/>
                </a:solidFill>
                <a:latin typeface="Lato"/>
                <a:ea typeface="Lato"/>
                <a:cs typeface="Lato"/>
                <a:sym typeface="Lato"/>
              </a:defRPr>
            </a:lvl8pPr>
            <a:lvl9pPr lvl="8" algn="r">
              <a:buNone/>
              <a:defRPr sz="1000">
                <a:solidFill>
                  <a:schemeClr val="dk2"/>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hyperlink" Target="https://en.wikipedia.org/wiki/Framingham_Heart_Study#:~:text=The%20Framingham%20Heart%20Study%20is,its%20third%20generation%20of%20participant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3"/>
          <p:cNvSpPr txBox="1"/>
          <p:nvPr>
            <p:ph type="ctrTitle"/>
          </p:nvPr>
        </p:nvSpPr>
        <p:spPr>
          <a:xfrm>
            <a:off x="611550" y="630225"/>
            <a:ext cx="8091600" cy="25149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7877"/>
              <a:t>Are You at Risk for a Stroke?</a:t>
            </a:r>
            <a:endParaRPr sz="7877"/>
          </a:p>
          <a:p>
            <a:pPr indent="0" lvl="0" marL="0" rtl="0" algn="l">
              <a:spcBef>
                <a:spcPts val="0"/>
              </a:spcBef>
              <a:spcAft>
                <a:spcPts val="0"/>
              </a:spcAft>
              <a:buNone/>
            </a:pPr>
            <a:r>
              <a:t/>
            </a:r>
            <a:endParaRPr sz="3300"/>
          </a:p>
        </p:txBody>
      </p:sp>
      <p:sp>
        <p:nvSpPr>
          <p:cNvPr id="73" name="Google Shape;73;p13"/>
          <p:cNvSpPr txBox="1"/>
          <p:nvPr>
            <p:ph idx="1" type="subTitle"/>
          </p:nvPr>
        </p:nvSpPr>
        <p:spPr>
          <a:xfrm>
            <a:off x="2315867" y="3296575"/>
            <a:ext cx="6331500" cy="1241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Clr>
                <a:schemeClr val="dk2"/>
              </a:buClr>
              <a:buSzPts val="1100"/>
              <a:buFont typeface="Arial"/>
              <a:buNone/>
            </a:pPr>
            <a:r>
              <a:rPr b="1" lang="en" sz="3000">
                <a:latin typeface="Raleway"/>
                <a:ea typeface="Raleway"/>
                <a:cs typeface="Raleway"/>
                <a:sym typeface="Raleway"/>
              </a:rPr>
              <a:t>The Answers May Surprise you...</a:t>
            </a:r>
            <a:endParaRPr sz="30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2"/>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Analysis</a:t>
            </a:r>
            <a:endParaRPr/>
          </a:p>
        </p:txBody>
      </p:sp>
      <p:sp>
        <p:nvSpPr>
          <p:cNvPr id="129" name="Google Shape;129;p22"/>
          <p:cNvSpPr txBox="1"/>
          <p:nvPr>
            <p:ph idx="1" type="body"/>
          </p:nvPr>
        </p:nvSpPr>
        <p:spPr>
          <a:xfrm>
            <a:off x="112432" y="1606875"/>
            <a:ext cx="2545800" cy="2983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 Correlation Matrix of Features</a:t>
            </a:r>
            <a:endParaRPr/>
          </a:p>
        </p:txBody>
      </p:sp>
      <p:pic>
        <p:nvPicPr>
          <p:cNvPr id="130" name="Google Shape;130;p22"/>
          <p:cNvPicPr preferRelativeResize="0"/>
          <p:nvPr/>
        </p:nvPicPr>
        <p:blipFill>
          <a:blip r:embed="rId3">
            <a:alphaModFix/>
          </a:blip>
          <a:stretch>
            <a:fillRect/>
          </a:stretch>
        </p:blipFill>
        <p:spPr>
          <a:xfrm>
            <a:off x="2944200" y="1173825"/>
            <a:ext cx="5435103" cy="3416851"/>
          </a:xfrm>
          <a:prstGeom prst="rect">
            <a:avLst/>
          </a:prstGeom>
          <a:noFill/>
          <a:ln>
            <a:noFill/>
          </a:ln>
          <a:effectLst>
            <a:outerShdw blurRad="57150" rotWithShape="0" algn="bl" dir="5400000" dist="19050">
              <a:srgbClr val="000000">
                <a:alpha val="50000"/>
              </a:srgb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sp>
        <p:nvSpPr>
          <p:cNvPr id="135" name="Google Shape;135;p23"/>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Age and BMI between datasets</a:t>
            </a:r>
            <a:endParaRPr/>
          </a:p>
        </p:txBody>
      </p:sp>
      <p:sp>
        <p:nvSpPr>
          <p:cNvPr id="136" name="Google Shape;136;p23"/>
          <p:cNvSpPr txBox="1"/>
          <p:nvPr>
            <p:ph idx="1" type="body"/>
          </p:nvPr>
        </p:nvSpPr>
        <p:spPr>
          <a:xfrm>
            <a:off x="2400303" y="1602675"/>
            <a:ext cx="3071400" cy="3002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137" name="Google Shape;137;p23"/>
          <p:cNvSpPr txBox="1"/>
          <p:nvPr>
            <p:ph idx="2" type="body"/>
          </p:nvPr>
        </p:nvSpPr>
        <p:spPr>
          <a:xfrm>
            <a:off x="5650572" y="1602675"/>
            <a:ext cx="3071400" cy="3002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38" name="Google Shape;138;p23"/>
          <p:cNvPicPr preferRelativeResize="0"/>
          <p:nvPr/>
        </p:nvPicPr>
        <p:blipFill>
          <a:blip r:embed="rId3">
            <a:alphaModFix/>
          </a:blip>
          <a:stretch>
            <a:fillRect/>
          </a:stretch>
        </p:blipFill>
        <p:spPr>
          <a:xfrm>
            <a:off x="702838" y="1943600"/>
            <a:ext cx="3705225" cy="2495550"/>
          </a:xfrm>
          <a:prstGeom prst="rect">
            <a:avLst/>
          </a:prstGeom>
          <a:noFill/>
          <a:ln>
            <a:noFill/>
          </a:ln>
        </p:spPr>
      </p:pic>
      <p:pic>
        <p:nvPicPr>
          <p:cNvPr id="139" name="Google Shape;139;p23"/>
          <p:cNvPicPr preferRelativeResize="0"/>
          <p:nvPr/>
        </p:nvPicPr>
        <p:blipFill>
          <a:blip r:embed="rId4">
            <a:alphaModFix/>
          </a:blip>
          <a:stretch>
            <a:fillRect/>
          </a:stretch>
        </p:blipFill>
        <p:spPr>
          <a:xfrm>
            <a:off x="4572000" y="1856100"/>
            <a:ext cx="3638550" cy="24955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4"/>
          <p:cNvSpPr txBox="1"/>
          <p:nvPr>
            <p:ph type="title"/>
          </p:nvPr>
        </p:nvSpPr>
        <p:spPr>
          <a:xfrm>
            <a:off x="311700" y="1249225"/>
            <a:ext cx="8520600" cy="18906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xx%</a:t>
            </a:r>
            <a:endParaRPr/>
          </a:p>
        </p:txBody>
      </p:sp>
      <p:sp>
        <p:nvSpPr>
          <p:cNvPr id="145" name="Google Shape;145;p24"/>
          <p:cNvSpPr txBox="1"/>
          <p:nvPr>
            <p:ph idx="1" type="body"/>
          </p:nvPr>
        </p:nvSpPr>
        <p:spPr>
          <a:xfrm>
            <a:off x="853950" y="2919450"/>
            <a:ext cx="7436100" cy="10716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a:t>Use this slide to show a major stat. It can help enforce the presentation’s main message or argument.</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5"/>
          <p:cNvSpPr txBox="1"/>
          <p:nvPr>
            <p:ph type="title"/>
          </p:nvPr>
        </p:nvSpPr>
        <p:spPr>
          <a:xfrm>
            <a:off x="265500" y="1397350"/>
            <a:ext cx="4045200" cy="13182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Final point</a:t>
            </a:r>
            <a:endParaRPr/>
          </a:p>
        </p:txBody>
      </p:sp>
      <p:sp>
        <p:nvSpPr>
          <p:cNvPr id="151" name="Google Shape;151;p25"/>
          <p:cNvSpPr txBox="1"/>
          <p:nvPr>
            <p:ph idx="1" type="subTitle"/>
          </p:nvPr>
        </p:nvSpPr>
        <p:spPr>
          <a:xfrm>
            <a:off x="265500" y="2735371"/>
            <a:ext cx="4045200" cy="1345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a:t>A one-line description of it</a:t>
            </a:r>
            <a:endParaRPr/>
          </a:p>
        </p:txBody>
      </p:sp>
      <p:pic>
        <p:nvPicPr>
          <p:cNvPr descr="Black and white image of ladder handles coming out of the water onto a floating dock" id="152" name="Google Shape;152;p25"/>
          <p:cNvPicPr preferRelativeResize="0"/>
          <p:nvPr/>
        </p:nvPicPr>
        <p:blipFill rotWithShape="1">
          <a:blip r:embed="rId3">
            <a:alphaModFix/>
          </a:blip>
          <a:srcRect b="2669" l="27777" r="9107" t="2669"/>
          <a:stretch/>
        </p:blipFill>
        <p:spPr>
          <a:xfrm>
            <a:off x="5355300" y="1069050"/>
            <a:ext cx="3005395" cy="300539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6"/>
          <p:cNvSpPr txBox="1"/>
          <p:nvPr>
            <p:ph type="title"/>
          </p:nvPr>
        </p:nvSpPr>
        <p:spPr>
          <a:xfrm>
            <a:off x="283103" y="712141"/>
            <a:ext cx="6244200" cy="3835500"/>
          </a:xfrm>
          <a:prstGeom prst="rect">
            <a:avLst/>
          </a:prstGeom>
        </p:spPr>
        <p:txBody>
          <a:bodyPr anchorCtr="0" anchor="ctr" bIns="91425" lIns="91425" spcFirstLastPara="1" rIns="91425" wrap="square" tIns="91425">
            <a:normAutofit fontScale="90000"/>
          </a:bodyPr>
          <a:lstStyle/>
          <a:p>
            <a:pPr indent="0" lvl="0" marL="0" rtl="0" algn="l">
              <a:spcBef>
                <a:spcPts val="0"/>
              </a:spcBef>
              <a:spcAft>
                <a:spcPts val="0"/>
              </a:spcAft>
              <a:buNone/>
            </a:pPr>
            <a:r>
              <a:rPr lang="en"/>
              <a:t>Stroke can be caused by multiple factors. Call 911 if you observe someone with </a:t>
            </a:r>
            <a:r>
              <a:rPr lang="en"/>
              <a:t>symptoms</a:t>
            </a:r>
            <a:r>
              <a:rPr lang="en"/>
              <a:t> of stroke.</a:t>
            </a:r>
            <a:endParaRPr sz="4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7"/>
          <p:cNvSpPr txBox="1"/>
          <p:nvPr>
            <p:ph type="title"/>
          </p:nvPr>
        </p:nvSpPr>
        <p:spPr>
          <a:xfrm>
            <a:off x="319500" y="599375"/>
            <a:ext cx="2808000" cy="31362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rPr lang="en" sz="3000"/>
              <a:t>Thanks for Listening!</a:t>
            </a:r>
            <a:endParaRPr sz="3000"/>
          </a:p>
          <a:p>
            <a:pPr indent="0" lvl="0" marL="0" rtl="0" algn="l">
              <a:spcBef>
                <a:spcPts val="0"/>
              </a:spcBef>
              <a:spcAft>
                <a:spcPts val="0"/>
              </a:spcAft>
              <a:buNone/>
            </a:pPr>
            <a:r>
              <a:t/>
            </a:r>
            <a:endParaRPr sz="3000"/>
          </a:p>
          <a:p>
            <a:pPr indent="0" lvl="0" marL="0" rtl="0" algn="l">
              <a:spcBef>
                <a:spcPts val="0"/>
              </a:spcBef>
              <a:spcAft>
                <a:spcPts val="0"/>
              </a:spcAft>
              <a:buNone/>
            </a:pPr>
            <a:r>
              <a:rPr lang="en" sz="3000"/>
              <a:t>Any Questions?</a:t>
            </a:r>
            <a:endParaRPr sz="3000"/>
          </a:p>
        </p:txBody>
      </p:sp>
      <p:sp>
        <p:nvSpPr>
          <p:cNvPr id="163" name="Google Shape;163;p27"/>
          <p:cNvSpPr txBox="1"/>
          <p:nvPr>
            <p:ph idx="1" type="body"/>
          </p:nvPr>
        </p:nvSpPr>
        <p:spPr>
          <a:xfrm>
            <a:off x="319500" y="1050125"/>
            <a:ext cx="2808000" cy="2546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1400"/>
          </a:p>
          <a:p>
            <a:pPr indent="0" lvl="0" marL="0" rtl="0" algn="l">
              <a:spcBef>
                <a:spcPts val="0"/>
              </a:spcBef>
              <a:spcAft>
                <a:spcPts val="0"/>
              </a:spcAft>
              <a:buNone/>
            </a:pPr>
            <a:r>
              <a:t/>
            </a:r>
            <a:endParaRPr sz="1400"/>
          </a:p>
          <a:p>
            <a:pPr indent="0" lvl="0" marL="0" rtl="0" algn="l">
              <a:spcBef>
                <a:spcPts val="0"/>
              </a:spcBef>
              <a:spcAft>
                <a:spcPts val="0"/>
              </a:spcAft>
              <a:buNone/>
            </a:pPr>
            <a:r>
              <a:rPr lang="en" sz="1400"/>
              <a:t> </a:t>
            </a:r>
            <a:endParaRPr sz="1400"/>
          </a:p>
        </p:txBody>
      </p:sp>
      <p:pic>
        <p:nvPicPr>
          <p:cNvPr descr="Black and white upward shot of Golden Gate Bridge" id="164" name="Google Shape;164;p27"/>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sp>
        <p:nvSpPr>
          <p:cNvPr id="169" name="Google Shape;169;p28"/>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Citations</a:t>
            </a:r>
            <a:endParaRPr/>
          </a:p>
        </p:txBody>
      </p:sp>
      <p:sp>
        <p:nvSpPr>
          <p:cNvPr id="170" name="Google Shape;170;p28"/>
          <p:cNvSpPr txBox="1"/>
          <p:nvPr>
            <p:ph idx="1" type="body"/>
          </p:nvPr>
        </p:nvSpPr>
        <p:spPr>
          <a:xfrm>
            <a:off x="2410112" y="1595776"/>
            <a:ext cx="6321600" cy="3002400"/>
          </a:xfrm>
          <a:prstGeom prst="rect">
            <a:avLst/>
          </a:prstGeom>
          <a:ln cap="flat" cmpd="sng" w="9525">
            <a:solidFill>
              <a:srgbClr val="202124"/>
            </a:solidFill>
            <a:prstDash val="solid"/>
            <a:round/>
            <a:headEnd len="sm" w="sm" type="none"/>
            <a:tailEnd len="sm" w="sm" type="none"/>
          </a:ln>
        </p:spPr>
        <p:txBody>
          <a:bodyPr anchorCtr="0" anchor="t" bIns="91425" lIns="91425" spcFirstLastPara="1" rIns="91425" wrap="square" tIns="91425">
            <a:normAutofit fontScale="62500" lnSpcReduction="20000"/>
          </a:bodyPr>
          <a:lstStyle/>
          <a:p>
            <a:pPr indent="-276225" lvl="0" marL="457200" rtl="0" algn="l">
              <a:spcBef>
                <a:spcPts val="1200"/>
              </a:spcBef>
              <a:spcAft>
                <a:spcPts val="0"/>
              </a:spcAft>
              <a:buSzPct val="100000"/>
              <a:buFont typeface="Roboto"/>
              <a:buChar char="●"/>
            </a:pPr>
            <a:r>
              <a:rPr lang="en" sz="1200">
                <a:latin typeface="Roboto"/>
                <a:ea typeface="Roboto"/>
                <a:cs typeface="Roboto"/>
                <a:sym typeface="Roboto"/>
              </a:rPr>
              <a:t>Centers for Disease Control and Prevention. (2021, March 17). </a:t>
            </a:r>
            <a:r>
              <a:rPr i="1" lang="en" sz="1200">
                <a:latin typeface="Roboto"/>
                <a:ea typeface="Roboto"/>
                <a:cs typeface="Roboto"/>
                <a:sym typeface="Roboto"/>
              </a:rPr>
              <a:t>Stroke Facts</a:t>
            </a:r>
            <a:r>
              <a:rPr lang="en" sz="1200">
                <a:latin typeface="Roboto"/>
                <a:ea typeface="Roboto"/>
                <a:cs typeface="Roboto"/>
                <a:sym typeface="Roboto"/>
              </a:rPr>
              <a:t>. Centers for Disease Control and Prevention. https://www.cdc.gov/stroke/facts.htm. </a:t>
            </a:r>
            <a:endParaRPr sz="1200">
              <a:latin typeface="Roboto"/>
              <a:ea typeface="Roboto"/>
              <a:cs typeface="Roboto"/>
              <a:sym typeface="Roboto"/>
            </a:endParaRPr>
          </a:p>
          <a:p>
            <a:pPr indent="0" lvl="0" marL="457200" rtl="0" algn="l">
              <a:spcBef>
                <a:spcPts val="1200"/>
              </a:spcBef>
              <a:spcAft>
                <a:spcPts val="0"/>
              </a:spcAft>
              <a:buNone/>
            </a:pPr>
            <a:r>
              <a:t/>
            </a:r>
            <a:endParaRPr sz="1200">
              <a:latin typeface="Roboto"/>
              <a:ea typeface="Roboto"/>
              <a:cs typeface="Roboto"/>
              <a:sym typeface="Roboto"/>
            </a:endParaRPr>
          </a:p>
          <a:p>
            <a:pPr indent="-276225" lvl="0" marL="457200" rtl="0" algn="l">
              <a:lnSpc>
                <a:spcPct val="97826"/>
              </a:lnSpc>
              <a:spcBef>
                <a:spcPts val="1200"/>
              </a:spcBef>
              <a:spcAft>
                <a:spcPts val="0"/>
              </a:spcAft>
              <a:buSzPct val="52173"/>
              <a:buFont typeface="Roboto"/>
              <a:buChar char="●"/>
            </a:pPr>
            <a:r>
              <a:rPr b="1" lang="en" sz="2300">
                <a:solidFill>
                  <a:srgbClr val="1C1D1E"/>
                </a:solidFill>
                <a:highlight>
                  <a:srgbClr val="FFFFFF"/>
                </a:highlight>
                <a:latin typeface="Arial"/>
                <a:ea typeface="Arial"/>
                <a:cs typeface="Arial"/>
                <a:sym typeface="Arial"/>
              </a:rPr>
              <a:t>The Framingham Risk Score: An Appraisal of Its Benefits and Limitations</a:t>
            </a:r>
            <a:endParaRPr b="1" sz="2300">
              <a:solidFill>
                <a:srgbClr val="1C1D1E"/>
              </a:solidFill>
              <a:highlight>
                <a:srgbClr val="FFFFFF"/>
              </a:highlight>
              <a:latin typeface="Arial"/>
              <a:ea typeface="Arial"/>
              <a:cs typeface="Arial"/>
              <a:sym typeface="Arial"/>
            </a:endParaRPr>
          </a:p>
          <a:p>
            <a:pPr indent="-319881" lvl="0" marL="457200" rtl="0" algn="l">
              <a:lnSpc>
                <a:spcPct val="97826"/>
              </a:lnSpc>
              <a:spcBef>
                <a:spcPts val="0"/>
              </a:spcBef>
              <a:spcAft>
                <a:spcPts val="0"/>
              </a:spcAft>
              <a:buClr>
                <a:srgbClr val="1C1D1E"/>
              </a:buClr>
              <a:buSzPct val="100000"/>
              <a:buFont typeface="Arial"/>
              <a:buChar char="●"/>
            </a:pPr>
            <a:r>
              <a:t/>
            </a:r>
            <a:endParaRPr b="1" sz="2300">
              <a:solidFill>
                <a:srgbClr val="1C1D1E"/>
              </a:solidFill>
              <a:highlight>
                <a:srgbClr val="FFFFFF"/>
              </a:highlight>
              <a:latin typeface="Arial"/>
              <a:ea typeface="Arial"/>
              <a:cs typeface="Arial"/>
              <a:sym typeface="Arial"/>
            </a:endParaRPr>
          </a:p>
          <a:p>
            <a:pPr indent="-276225" lvl="0" marL="457200" rtl="0" algn="l">
              <a:spcBef>
                <a:spcPts val="0"/>
              </a:spcBef>
              <a:spcAft>
                <a:spcPts val="0"/>
              </a:spcAft>
              <a:buClr>
                <a:srgbClr val="24292E"/>
              </a:buClr>
              <a:buSzPct val="100000"/>
              <a:buFont typeface="Roboto"/>
              <a:buChar char="●"/>
            </a:pPr>
            <a:r>
              <a:t/>
            </a:r>
            <a:endParaRPr sz="1200">
              <a:solidFill>
                <a:srgbClr val="24292E"/>
              </a:solidFill>
              <a:highlight>
                <a:srgbClr val="FFFFFF"/>
              </a:highlight>
              <a:latin typeface="Roboto"/>
              <a:ea typeface="Roboto"/>
              <a:cs typeface="Roboto"/>
              <a:sym typeface="Roboto"/>
            </a:endParaRPr>
          </a:p>
          <a:p>
            <a:pPr indent="-276225" lvl="0" marL="457200" rtl="0" algn="l">
              <a:spcBef>
                <a:spcPts val="0"/>
              </a:spcBef>
              <a:spcAft>
                <a:spcPts val="0"/>
              </a:spcAft>
              <a:buSzPct val="100000"/>
              <a:buFont typeface="Roboto"/>
              <a:buChar char="●"/>
            </a:pPr>
            <a:r>
              <a:t/>
            </a:r>
            <a:endParaRPr sz="1200">
              <a:solidFill>
                <a:srgbClr val="24292E"/>
              </a:solidFill>
              <a:highlight>
                <a:srgbClr val="FFFFFF"/>
              </a:highlight>
              <a:latin typeface="Roboto"/>
              <a:ea typeface="Roboto"/>
              <a:cs typeface="Roboto"/>
              <a:sym typeface="Roboto"/>
            </a:endParaRPr>
          </a:p>
          <a:p>
            <a:pPr indent="-276225" lvl="0" marL="457200" rtl="0" algn="l">
              <a:spcBef>
                <a:spcPts val="0"/>
              </a:spcBef>
              <a:spcAft>
                <a:spcPts val="0"/>
              </a:spcAft>
              <a:buSzPct val="100000"/>
              <a:buFont typeface="Roboto"/>
              <a:buChar char="●"/>
            </a:pPr>
            <a:r>
              <a:rPr lang="en" sz="1200">
                <a:solidFill>
                  <a:srgbClr val="24292E"/>
                </a:solidFill>
                <a:highlight>
                  <a:srgbClr val="FFFFFF"/>
                </a:highlight>
                <a:latin typeface="Roboto"/>
                <a:ea typeface="Roboto"/>
                <a:cs typeface="Roboto"/>
                <a:sym typeface="Roboto"/>
              </a:rPr>
              <a:t>https://professional.diabetes.org/diapro/glucose_calc)</a:t>
            </a:r>
            <a:endParaRPr sz="1200">
              <a:solidFill>
                <a:srgbClr val="24292E"/>
              </a:solidFill>
              <a:highlight>
                <a:srgbClr val="FFFFFF"/>
              </a:highlight>
              <a:latin typeface="Roboto"/>
              <a:ea typeface="Roboto"/>
              <a:cs typeface="Roboto"/>
              <a:sym typeface="Roboto"/>
            </a:endParaRPr>
          </a:p>
          <a:p>
            <a:pPr indent="0" lvl="0" marL="457200" rtl="0" algn="l">
              <a:spcBef>
                <a:spcPts val="1200"/>
              </a:spcBef>
              <a:spcAft>
                <a:spcPts val="0"/>
              </a:spcAft>
              <a:buNone/>
            </a:pPr>
            <a:r>
              <a:t/>
            </a:r>
            <a:endParaRPr sz="1200">
              <a:solidFill>
                <a:srgbClr val="24292E"/>
              </a:solidFill>
              <a:highlight>
                <a:srgbClr val="FFFFFF"/>
              </a:highlight>
              <a:latin typeface="Roboto"/>
              <a:ea typeface="Roboto"/>
              <a:cs typeface="Roboto"/>
              <a:sym typeface="Roboto"/>
            </a:endParaRPr>
          </a:p>
          <a:p>
            <a:pPr indent="-276225" lvl="0" marL="457200" rtl="0" algn="l">
              <a:spcBef>
                <a:spcPts val="1200"/>
              </a:spcBef>
              <a:spcAft>
                <a:spcPts val="0"/>
              </a:spcAft>
              <a:buSzPct val="100000"/>
              <a:buFont typeface="Roboto"/>
              <a:buChar char="●"/>
            </a:pPr>
            <a:r>
              <a:rPr lang="en" sz="1200">
                <a:solidFill>
                  <a:schemeClr val="hlink"/>
                </a:solidFill>
                <a:highlight>
                  <a:srgbClr val="FFFFFF"/>
                </a:highlight>
                <a:uFill>
                  <a:noFill/>
                </a:uFill>
                <a:latin typeface="Roboto"/>
                <a:ea typeface="Roboto"/>
                <a:cs typeface="Roboto"/>
                <a:sym typeface="Roboto"/>
                <a:hlinkClick r:id="rId3"/>
              </a:rPr>
              <a:t>https://en.wikipedia.org/wiki/Framingham_Heart_Study#:~:text=The%20Framingham%20Heart%20Study%20is,its%20third%20generation%20of%20participants</a:t>
            </a:r>
            <a:r>
              <a:rPr lang="en" sz="1200">
                <a:solidFill>
                  <a:srgbClr val="202124"/>
                </a:solidFill>
                <a:highlight>
                  <a:srgbClr val="FFFFFF"/>
                </a:highlight>
                <a:latin typeface="Roboto"/>
                <a:ea typeface="Roboto"/>
                <a:cs typeface="Roboto"/>
                <a:sym typeface="Roboto"/>
              </a:rPr>
              <a:t>.</a:t>
            </a:r>
            <a:endParaRPr sz="1200">
              <a:solidFill>
                <a:srgbClr val="202124"/>
              </a:solidFill>
              <a:highlight>
                <a:srgbClr val="FFFFFF"/>
              </a:highlight>
              <a:latin typeface="Roboto"/>
              <a:ea typeface="Roboto"/>
              <a:cs typeface="Roboto"/>
              <a:sym typeface="Roboto"/>
            </a:endParaRPr>
          </a:p>
          <a:p>
            <a:pPr indent="0" lvl="0" marL="457200" rtl="0" algn="l">
              <a:spcBef>
                <a:spcPts val="1200"/>
              </a:spcBef>
              <a:spcAft>
                <a:spcPts val="0"/>
              </a:spcAft>
              <a:buNone/>
            </a:pPr>
            <a:r>
              <a:t/>
            </a:r>
            <a:endParaRPr sz="1200">
              <a:solidFill>
                <a:srgbClr val="202124"/>
              </a:solidFill>
              <a:highlight>
                <a:srgbClr val="FFFFFF"/>
              </a:highlight>
              <a:latin typeface="Roboto"/>
              <a:ea typeface="Roboto"/>
              <a:cs typeface="Roboto"/>
              <a:sym typeface="Roboto"/>
            </a:endParaRPr>
          </a:p>
          <a:p>
            <a:pPr indent="0" lvl="0" marL="0" rtl="0" algn="l">
              <a:spcBef>
                <a:spcPts val="1200"/>
              </a:spcBef>
              <a:spcAft>
                <a:spcPts val="1200"/>
              </a:spcAft>
              <a:buNone/>
            </a:pPr>
            <a:r>
              <a:t/>
            </a:r>
            <a:endParaRPr sz="1200">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4"/>
          <p:cNvSpPr txBox="1"/>
          <p:nvPr>
            <p:ph type="title"/>
          </p:nvPr>
        </p:nvSpPr>
        <p:spPr>
          <a:xfrm>
            <a:off x="406425" y="1630875"/>
            <a:ext cx="8296800" cy="17181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Stroke Data Analysis</a:t>
            </a:r>
            <a:endParaRPr/>
          </a:p>
        </p:txBody>
      </p:sp>
      <p:sp>
        <p:nvSpPr>
          <p:cNvPr id="79" name="Google Shape;79;p14"/>
          <p:cNvSpPr txBox="1"/>
          <p:nvPr/>
        </p:nvSpPr>
        <p:spPr>
          <a:xfrm>
            <a:off x="1513725" y="2969000"/>
            <a:ext cx="60822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solidFill>
                  <a:schemeClr val="lt1"/>
                </a:solidFill>
                <a:latin typeface="Lato"/>
                <a:ea typeface="Lato"/>
                <a:cs typeface="Lato"/>
                <a:sym typeface="Lato"/>
              </a:rPr>
              <a:t>By: Matthew Harmon, Jessie Ju, Abby Schneider, Sean Stevens-Fabry</a:t>
            </a:r>
            <a:endParaRPr>
              <a:solidFill>
                <a:schemeClr val="l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5"/>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400"/>
              <a:t>Stroke Risk</a:t>
            </a:r>
            <a:endParaRPr sz="3400"/>
          </a:p>
        </p:txBody>
      </p:sp>
      <p:sp>
        <p:nvSpPr>
          <p:cNvPr id="85" name="Google Shape;85;p15"/>
          <p:cNvSpPr txBox="1"/>
          <p:nvPr>
            <p:ph idx="1" type="body"/>
          </p:nvPr>
        </p:nvSpPr>
        <p:spPr>
          <a:xfrm>
            <a:off x="2410100" y="1282400"/>
            <a:ext cx="6321600" cy="33159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en" sz="2600"/>
              <a:t>Strokes are a leading </a:t>
            </a:r>
            <a:r>
              <a:rPr lang="en" sz="2600"/>
              <a:t>cause</a:t>
            </a:r>
            <a:r>
              <a:rPr lang="en" sz="2600"/>
              <a:t> of death in the United States, with over 795,000 people in the US having one per year.  Every 40 seconds someone in the US has a Stroke, and every 4 minutes someone dies from one. This project assesses  risk factors </a:t>
            </a:r>
            <a:r>
              <a:rPr lang="en" sz="2600"/>
              <a:t>associated</a:t>
            </a:r>
            <a:r>
              <a:rPr lang="en" sz="2600"/>
              <a:t>  with having a Stroke.</a:t>
            </a:r>
            <a:endParaRPr sz="26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6"/>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Data Source</a:t>
            </a:r>
            <a:endParaRPr/>
          </a:p>
        </p:txBody>
      </p:sp>
      <p:sp>
        <p:nvSpPr>
          <p:cNvPr id="91" name="Google Shape;91;p16"/>
          <p:cNvSpPr txBox="1"/>
          <p:nvPr>
            <p:ph idx="1" type="body"/>
          </p:nvPr>
        </p:nvSpPr>
        <p:spPr>
          <a:xfrm>
            <a:off x="2400249" y="1337300"/>
            <a:ext cx="6687300" cy="3261000"/>
          </a:xfrm>
          <a:prstGeom prst="rect">
            <a:avLst/>
          </a:prstGeom>
        </p:spPr>
        <p:txBody>
          <a:bodyPr anchorCtr="0" anchor="t" bIns="91425" lIns="91425" spcFirstLastPara="1" rIns="91425" wrap="square" tIns="91425">
            <a:normAutofit fontScale="62500" lnSpcReduction="20000"/>
          </a:bodyPr>
          <a:lstStyle/>
          <a:p>
            <a:pPr indent="0" lvl="0" marL="0" rtl="0" algn="l">
              <a:spcBef>
                <a:spcPts val="0"/>
              </a:spcBef>
              <a:spcAft>
                <a:spcPts val="0"/>
              </a:spcAft>
              <a:buNone/>
            </a:pPr>
            <a:r>
              <a:t/>
            </a:r>
            <a:endParaRPr/>
          </a:p>
          <a:p>
            <a:pPr indent="0" lvl="0" marL="0" rtl="0" algn="l">
              <a:spcBef>
                <a:spcPts val="1200"/>
              </a:spcBef>
              <a:spcAft>
                <a:spcPts val="0"/>
              </a:spcAft>
              <a:buNone/>
            </a:pPr>
            <a:r>
              <a:rPr lang="en" sz="2200"/>
              <a:t>Stroke Prediction Dataset - private dataset off of Kaggle, </a:t>
            </a:r>
            <a:r>
              <a:rPr lang="en" sz="2200">
                <a:highlight>
                  <a:srgbClr val="FFFFFF"/>
                </a:highlight>
              </a:rPr>
              <a:t>This dataset is used to predict whether a patient is likely to get stroke based on the input parameters like gender, age, various diseases, and smoking status. Each row in the data provides </a:t>
            </a:r>
            <a:r>
              <a:rPr lang="en" sz="2200">
                <a:highlight>
                  <a:srgbClr val="FFFFFF"/>
                </a:highlight>
              </a:rPr>
              <a:t>relevant</a:t>
            </a:r>
            <a:r>
              <a:rPr lang="en" sz="2200">
                <a:highlight>
                  <a:srgbClr val="FFFFFF"/>
                </a:highlight>
              </a:rPr>
              <a:t> information about the patient.</a:t>
            </a:r>
            <a:endParaRPr sz="2200"/>
          </a:p>
          <a:p>
            <a:pPr indent="0" lvl="0" marL="0" rtl="0" algn="l">
              <a:spcBef>
                <a:spcPts val="1200"/>
              </a:spcBef>
              <a:spcAft>
                <a:spcPts val="0"/>
              </a:spcAft>
              <a:buNone/>
            </a:pPr>
            <a:r>
              <a:rPr lang="en" sz="2200"/>
              <a:t>Framingham - </a:t>
            </a:r>
            <a:r>
              <a:rPr lang="en" sz="2200">
                <a:solidFill>
                  <a:srgbClr val="202124"/>
                </a:solidFill>
                <a:highlight>
                  <a:srgbClr val="FFFFFF"/>
                </a:highlight>
              </a:rPr>
              <a:t>The Framingham Heart Study is a long-term, ongoing cardiovascular cohort study of residents of the city of Framingham, Massachusetts. The study began in 1948 with 5,209 adult subjects from Framingham, and is now on its third generation of participants</a:t>
            </a:r>
            <a:endParaRPr sz="2200">
              <a:solidFill>
                <a:srgbClr val="202124"/>
              </a:solidFill>
              <a:highlight>
                <a:srgbClr val="FFFFFF"/>
              </a:highlight>
            </a:endParaRPr>
          </a:p>
          <a:p>
            <a:pPr indent="0" lvl="0" marL="0" rtl="0" algn="l">
              <a:spcBef>
                <a:spcPts val="1200"/>
              </a:spcBef>
              <a:spcAft>
                <a:spcPts val="0"/>
              </a:spcAft>
              <a:buNone/>
            </a:pPr>
            <a:r>
              <a:t/>
            </a:r>
            <a:endParaRPr sz="1900">
              <a:solidFill>
                <a:srgbClr val="202124"/>
              </a:solidFill>
              <a:highlight>
                <a:srgbClr val="FFFFFF"/>
              </a:highlight>
            </a:endParaRPr>
          </a:p>
          <a:p>
            <a:pPr indent="0" lvl="0" marL="0" rtl="0" algn="l">
              <a:spcBef>
                <a:spcPts val="1200"/>
              </a:spcBef>
              <a:spcAft>
                <a:spcPts val="0"/>
              </a:spcAft>
              <a:buNone/>
            </a:pPr>
            <a:r>
              <a:t/>
            </a:r>
            <a:endParaRPr sz="1200">
              <a:solidFill>
                <a:srgbClr val="202124"/>
              </a:solidFill>
              <a:highlight>
                <a:srgbClr val="FFFFFF"/>
              </a:highlight>
              <a:latin typeface="Roboto"/>
              <a:ea typeface="Roboto"/>
              <a:cs typeface="Roboto"/>
              <a:sym typeface="Roboto"/>
            </a:endParaRPr>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7"/>
          <p:cNvSpPr txBox="1"/>
          <p:nvPr>
            <p:ph type="title"/>
          </p:nvPr>
        </p:nvSpPr>
        <p:spPr>
          <a:xfrm>
            <a:off x="2400250" y="575950"/>
            <a:ext cx="6321600" cy="63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3200"/>
              <a:t>Questions</a:t>
            </a:r>
            <a:endParaRPr sz="3200"/>
          </a:p>
        </p:txBody>
      </p:sp>
      <p:sp>
        <p:nvSpPr>
          <p:cNvPr id="97" name="Google Shape;97;p17"/>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900"/>
              <a:t>Questions we hope to answer with data:</a:t>
            </a:r>
            <a:endParaRPr sz="1900"/>
          </a:p>
          <a:p>
            <a:pPr indent="-349250" lvl="0" marL="457200" rtl="0" algn="l">
              <a:spcBef>
                <a:spcPts val="1200"/>
              </a:spcBef>
              <a:spcAft>
                <a:spcPts val="0"/>
              </a:spcAft>
              <a:buSzPts val="1900"/>
              <a:buChar char="●"/>
            </a:pPr>
            <a:r>
              <a:rPr lang="en" sz="1900"/>
              <a:t>What are the leading risk factors for having a Stroke?</a:t>
            </a:r>
            <a:endParaRPr sz="1900"/>
          </a:p>
          <a:p>
            <a:pPr indent="-349250" lvl="0" marL="457200" rtl="0" algn="l">
              <a:spcBef>
                <a:spcPts val="0"/>
              </a:spcBef>
              <a:spcAft>
                <a:spcPts val="0"/>
              </a:spcAft>
              <a:buSzPts val="1900"/>
              <a:buChar char="●"/>
            </a:pPr>
            <a:r>
              <a:rPr lang="en" sz="1900"/>
              <a:t>Can we use this data to accurately predict risk of someone having a stroke?</a:t>
            </a:r>
            <a:endParaRPr sz="1900"/>
          </a:p>
          <a:p>
            <a:pPr indent="-349250" lvl="0" marL="457200" rtl="0" algn="l">
              <a:spcBef>
                <a:spcPts val="0"/>
              </a:spcBef>
              <a:spcAft>
                <a:spcPts val="0"/>
              </a:spcAft>
              <a:buSzPts val="1900"/>
              <a:buChar char="●"/>
            </a:pPr>
            <a:r>
              <a:rPr lang="en" sz="1900"/>
              <a:t>What other questions does this investigation raise?</a:t>
            </a:r>
            <a:endParaRPr sz="19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8"/>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Description</a:t>
            </a:r>
            <a:endParaRPr/>
          </a:p>
        </p:txBody>
      </p:sp>
      <p:sp>
        <p:nvSpPr>
          <p:cNvPr id="103" name="Google Shape;103;p18"/>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We used various descriptive statistics to examine the datasets.</a:t>
            </a:r>
            <a:endParaRPr/>
          </a:p>
          <a:p>
            <a:pPr indent="0" lvl="0" marL="0" rtl="0" algn="l">
              <a:spcBef>
                <a:spcPts val="1200"/>
              </a:spcBef>
              <a:spcAft>
                <a:spcPts val="1200"/>
              </a:spcAft>
              <a:buNone/>
            </a:pPr>
            <a:r>
              <a:rPr lang="en"/>
              <a:t>We then used Supervised Machine Learning to </a:t>
            </a:r>
            <a:r>
              <a:rPr lang="en"/>
              <a:t>create a predictive model to determine risk</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9"/>
          <p:cNvSpPr txBox="1"/>
          <p:nvPr>
            <p:ph type="title"/>
          </p:nvPr>
        </p:nvSpPr>
        <p:spPr>
          <a:xfrm>
            <a:off x="319500" y="936600"/>
            <a:ext cx="2808000" cy="755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The Machine Learning Model</a:t>
            </a:r>
            <a:endParaRPr/>
          </a:p>
        </p:txBody>
      </p:sp>
      <p:sp>
        <p:nvSpPr>
          <p:cNvPr id="109" name="Google Shape;109;p19"/>
          <p:cNvSpPr txBox="1"/>
          <p:nvPr>
            <p:ph idx="1" type="body"/>
          </p:nvPr>
        </p:nvSpPr>
        <p:spPr>
          <a:xfrm>
            <a:off x="319500" y="1846804"/>
            <a:ext cx="2808000" cy="2806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I chose to use Tensorflow </a:t>
            </a:r>
            <a:r>
              <a:rPr lang="en"/>
              <a:t>Neural</a:t>
            </a:r>
            <a:r>
              <a:rPr lang="en"/>
              <a:t> Network framework to build out the model of our data.</a:t>
            </a:r>
            <a:endParaRPr/>
          </a:p>
          <a:p>
            <a:pPr indent="0" lvl="0" marL="0" rtl="0" algn="l">
              <a:spcBef>
                <a:spcPts val="1200"/>
              </a:spcBef>
              <a:spcAft>
                <a:spcPts val="0"/>
              </a:spcAft>
              <a:buNone/>
            </a:pPr>
            <a:r>
              <a:rPr lang="en"/>
              <a:t>The reason for this was that it was what we just learned in the </a:t>
            </a:r>
            <a:r>
              <a:rPr lang="en"/>
              <a:t>previous</a:t>
            </a:r>
            <a:r>
              <a:rPr lang="en"/>
              <a:t> module before.</a:t>
            </a:r>
            <a:endParaRPr/>
          </a:p>
          <a:p>
            <a:pPr indent="0" lvl="0" marL="0" rtl="0" algn="l">
              <a:spcBef>
                <a:spcPts val="1200"/>
              </a:spcBef>
              <a:spcAft>
                <a:spcPts val="1200"/>
              </a:spcAft>
              <a:buNone/>
            </a:pPr>
            <a:r>
              <a:rPr lang="en"/>
              <a:t>It was built using the sequential model with 2 hidden layers using the “relu” function and 1 output layer using “sigmoid”</a:t>
            </a:r>
            <a:endParaRPr/>
          </a:p>
        </p:txBody>
      </p:sp>
      <p:pic>
        <p:nvPicPr>
          <p:cNvPr id="110" name="Google Shape;110;p19"/>
          <p:cNvPicPr preferRelativeResize="0"/>
          <p:nvPr/>
        </p:nvPicPr>
        <p:blipFill>
          <a:blip r:embed="rId3">
            <a:alphaModFix/>
          </a:blip>
          <a:stretch>
            <a:fillRect/>
          </a:stretch>
        </p:blipFill>
        <p:spPr>
          <a:xfrm>
            <a:off x="3583038" y="1718625"/>
            <a:ext cx="5343525" cy="25908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0"/>
          <p:cNvSpPr txBox="1"/>
          <p:nvPr>
            <p:ph type="title"/>
          </p:nvPr>
        </p:nvSpPr>
        <p:spPr>
          <a:xfrm>
            <a:off x="319500" y="936600"/>
            <a:ext cx="2808000" cy="7557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a:t>The Machine Learning Model</a:t>
            </a:r>
            <a:endParaRPr/>
          </a:p>
        </p:txBody>
      </p:sp>
      <p:sp>
        <p:nvSpPr>
          <p:cNvPr id="116" name="Google Shape;116;p20"/>
          <p:cNvSpPr txBox="1"/>
          <p:nvPr>
            <p:ph idx="1" type="body"/>
          </p:nvPr>
        </p:nvSpPr>
        <p:spPr>
          <a:xfrm>
            <a:off x="319500" y="1846804"/>
            <a:ext cx="2808000" cy="2806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As we can see, the model that was built has an accuracy of 95.61%, which is fairly accurate. Of course, if you were predicted to be at risk of stroke  using this model, see a professional for </a:t>
            </a:r>
            <a:r>
              <a:rPr lang="en"/>
              <a:t>diagnosis</a:t>
            </a:r>
            <a:r>
              <a:rPr lang="en"/>
              <a:t>.</a:t>
            </a:r>
            <a:endParaRPr/>
          </a:p>
        </p:txBody>
      </p:sp>
      <p:pic>
        <p:nvPicPr>
          <p:cNvPr id="117" name="Google Shape;117;p20"/>
          <p:cNvPicPr preferRelativeResize="0"/>
          <p:nvPr/>
        </p:nvPicPr>
        <p:blipFill>
          <a:blip r:embed="rId3">
            <a:alphaModFix/>
          </a:blip>
          <a:stretch>
            <a:fillRect/>
          </a:stretch>
        </p:blipFill>
        <p:spPr>
          <a:xfrm>
            <a:off x="3127500" y="2293925"/>
            <a:ext cx="5924550" cy="1657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1"/>
          <p:cNvSpPr txBox="1"/>
          <p:nvPr>
            <p:ph type="title"/>
          </p:nvPr>
        </p:nvSpPr>
        <p:spPr>
          <a:xfrm>
            <a:off x="2400250" y="575950"/>
            <a:ext cx="6321600" cy="635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Analysis</a:t>
            </a:r>
            <a:endParaRPr/>
          </a:p>
        </p:txBody>
      </p:sp>
      <p:sp>
        <p:nvSpPr>
          <p:cNvPr id="123" name="Google Shape;123;p21"/>
          <p:cNvSpPr txBox="1"/>
          <p:nvPr>
            <p:ph idx="1" type="body"/>
          </p:nvPr>
        </p:nvSpPr>
        <p:spPr>
          <a:xfrm>
            <a:off x="2410112" y="1595776"/>
            <a:ext cx="6321600" cy="3002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Description of the analysis phase of the project</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wiss">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